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65" r:id="rId11"/>
    <p:sldId id="264" r:id="rId12"/>
    <p:sldId id="266" r:id="rId13"/>
    <p:sldId id="267" r:id="rId14"/>
    <p:sldId id="263" r:id="rId15"/>
    <p:sldId id="268" r:id="rId16"/>
    <p:sldId id="270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7" autoAdjust="0"/>
    <p:restoredTop sz="73398" autoAdjust="0"/>
  </p:normalViewPr>
  <p:slideViewPr>
    <p:cSldViewPr>
      <p:cViewPr varScale="1">
        <p:scale>
          <a:sx n="48" d="100"/>
          <a:sy n="48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A3B93-81DE-4E69-8B67-14A3D9CD55A2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C604C-D01C-47F2-B35D-80E382CD2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35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Creative approaches for encouraging technology ethics and innovation in students using a STEM Art education philosophy.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04C-D01C-47F2-B35D-80E382CD28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2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C604C-D01C-47F2-B35D-80E382CD28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0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7A7-81EE-4E86-BEFE-489D63D80C6A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11B2-7DD1-4BCB-A829-9BE7F0D97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7A7-81EE-4E86-BEFE-489D63D80C6A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11B2-7DD1-4BCB-A829-9BE7F0D97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7A7-81EE-4E86-BEFE-489D63D80C6A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11B2-7DD1-4BCB-A829-9BE7F0D97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7A7-81EE-4E86-BEFE-489D63D80C6A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11B2-7DD1-4BCB-A829-9BE7F0D97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7A7-81EE-4E86-BEFE-489D63D80C6A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11B2-7DD1-4BCB-A829-9BE7F0D976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7A7-81EE-4E86-BEFE-489D63D80C6A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11B2-7DD1-4BCB-A829-9BE7F0D97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7A7-81EE-4E86-BEFE-489D63D80C6A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11B2-7DD1-4BCB-A829-9BE7F0D9764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7A7-81EE-4E86-BEFE-489D63D80C6A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11B2-7DD1-4BCB-A829-9BE7F0D97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7A7-81EE-4E86-BEFE-489D63D80C6A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11B2-7DD1-4BCB-A829-9BE7F0D97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7A7-81EE-4E86-BEFE-489D63D80C6A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11B2-7DD1-4BCB-A829-9BE7F0D976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7A7-81EE-4E86-BEFE-489D63D80C6A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11B2-7DD1-4BCB-A829-9BE7F0D97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3CF67A7-81EE-4E86-BEFE-489D63D80C6A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49911B2-7DD1-4BCB-A829-9BE7F0D976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jpeg"/><Relationship Id="rId7" Type="http://schemas.openxmlformats.org/officeDocument/2006/relationships/hyperlink" Target="http://stem-a.org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9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438400"/>
          </a:xfrm>
        </p:spPr>
        <p:txBody>
          <a:bodyPr>
            <a:noAutofit/>
          </a:bodyPr>
          <a:lstStyle/>
          <a:p>
            <a:r>
              <a:rPr lang="en-AU" sz="3000" dirty="0"/>
              <a:t>TEACHING CREATIVE CRITICAL ACTION BEYOND ECONOMY INTO “the art of TECHNO-ECOLOGY</a:t>
            </a:r>
            <a:r>
              <a:rPr lang="en-AU" sz="3000" dirty="0" smtClean="0"/>
              <a:t>”: </a:t>
            </a:r>
            <a:r>
              <a:rPr lang="en-AU" sz="3000" dirty="0"/>
              <a:t>Approaches in integrating technology ethics with STEM Art education 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Jane Crayton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University of New Mexico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University of Colorado at Boulder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73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311" y="1524000"/>
            <a:ext cx="3292740" cy="3951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Digital Photography: Art of techno-ecology</a:t>
            </a:r>
            <a:endParaRPr lang="en-US" dirty="0"/>
          </a:p>
        </p:txBody>
      </p:sp>
      <p:pic>
        <p:nvPicPr>
          <p:cNvPr id="6146" name="Picture 2" descr="C:\Users\DC\Pictures\P10903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r="25533"/>
          <a:stretch/>
        </p:blipFill>
        <p:spPr bwMode="auto">
          <a:xfrm>
            <a:off x="457200" y="1524000"/>
            <a:ext cx="4191000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5791200"/>
            <a:ext cx="7909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 create digital narratives about human impacts on the environment by exploring digital photography in the field and lab.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DC\Pictures\1wor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6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Immersive Landscapes: Digital Panoramic Photography for the </a:t>
            </a:r>
            <a:r>
              <a:rPr lang="en-US" dirty="0" err="1" smtClean="0"/>
              <a:t>fulldome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5000"/>
            <a:ext cx="4038600" cy="272970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00600"/>
            <a:ext cx="8382000" cy="856174"/>
          </a:xfrm>
        </p:spPr>
      </p:pic>
      <p:pic>
        <p:nvPicPr>
          <p:cNvPr id="7170" name="Picture 2" descr="C:\Users\DC\Pictures\OmniMa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905000"/>
            <a:ext cx="417216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1" y="6019800"/>
            <a:ext cx="838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 explore immersive environments through the </a:t>
            </a:r>
            <a:r>
              <a:rPr lang="en-US" dirty="0" err="1" smtClean="0"/>
              <a:t>fulldome</a:t>
            </a:r>
            <a:r>
              <a:rPr lang="en-US" dirty="0" smtClean="0"/>
              <a:t>, emphasizing environmental awareness, through the art of panoramic photography.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Immersive Landscapes: Student </a:t>
            </a:r>
            <a:r>
              <a:rPr lang="en-US" dirty="0" err="1" smtClean="0"/>
              <a:t>fulldome</a:t>
            </a:r>
            <a:r>
              <a:rPr lang="en-US" dirty="0" smtClean="0"/>
              <a:t> photography</a:t>
            </a:r>
            <a:endParaRPr lang="en-US" dirty="0"/>
          </a:p>
        </p:txBody>
      </p:sp>
      <p:pic>
        <p:nvPicPr>
          <p:cNvPr id="8194" name="Picture 2" descr="C:\Users\DC\Documents\Jane\Clients\Science Discovery\Immersive Landscapes\FinalimmersiveLandscapePanos\Hannah Pana1 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785098" cy="96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C\Documents\Jane\Clients\Science Discovery\Immersive Landscapes\FinalimmersiveLandscapePanos\immersive_landscapes_SD2011_Hanna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80896"/>
            <a:ext cx="8785098" cy="135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C\Documents\Jane\Clients\Science Discovery\Immersive Landscapes\FinalimmersiveLandscapePanos\redrock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497495"/>
            <a:ext cx="8756523" cy="107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DC\Documents\Jane\Clients\Science Discovery\Immersive Landscapes\FinalimmersiveLandscapePanos\immersive_landscapes_SD2011_alltogether_s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47896"/>
            <a:ext cx="8756522" cy="94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Bending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10" y="1676400"/>
            <a:ext cx="5293390" cy="2978150"/>
          </a:xfrm>
        </p:spPr>
      </p:pic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457200" y="1676400"/>
            <a:ext cx="2819400" cy="16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i="1" dirty="0"/>
              <a:t>Yesterdays toys and discarded electronics are hacked, modified, and ‘bent’ (act of random short-circuiting) into low-voltage battery powered musical instruments.</a:t>
            </a:r>
            <a:endParaRPr lang="en-US" sz="1800" dirty="0"/>
          </a:p>
        </p:txBody>
      </p:sp>
      <p:pic>
        <p:nvPicPr>
          <p:cNvPr id="1026" name="Picture 2" descr="C:\Users\DC\Pictures\P10903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1"/>
          <a:stretch/>
        </p:blipFill>
        <p:spPr bwMode="auto">
          <a:xfrm rot="16200000">
            <a:off x="429570" y="4512748"/>
            <a:ext cx="3352800" cy="194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33800" y="52578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HACKING</a:t>
            </a:r>
          </a:p>
          <a:p>
            <a:r>
              <a:rPr lang="en-US" dirty="0" smtClean="0"/>
              <a:t>Guerrilla</a:t>
            </a:r>
          </a:p>
          <a:p>
            <a:r>
              <a:rPr lang="en-US" dirty="0" smtClean="0"/>
              <a:t>Culture jamming</a:t>
            </a:r>
          </a:p>
          <a:p>
            <a:r>
              <a:rPr lang="en-US" dirty="0" smtClean="0"/>
              <a:t>Remixing</a:t>
            </a:r>
          </a:p>
          <a:p>
            <a:r>
              <a:rPr lang="en-US" dirty="0" smtClean="0"/>
              <a:t>Re-Appropriation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343274" y="4800600"/>
            <a:ext cx="5191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292934"/>
                </a:solidFill>
              </a:rPr>
              <a:t>Creative Critical Action</a:t>
            </a:r>
          </a:p>
        </p:txBody>
      </p:sp>
    </p:spTree>
    <p:extLst>
      <p:ext uri="{BB962C8B-B14F-4D97-AF65-F5344CB8AC3E}">
        <p14:creationId xmlns:p14="http://schemas.microsoft.com/office/powerpoint/2010/main" val="4111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E-Instrumental: Electric </a:t>
            </a:r>
            <a:r>
              <a:rPr lang="en-US" dirty="0" err="1" smtClean="0"/>
              <a:t>cigarbox</a:t>
            </a:r>
            <a:r>
              <a:rPr lang="en-US" dirty="0" smtClean="0"/>
              <a:t> guitar and amp building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70300"/>
            <a:ext cx="3759200" cy="2819400"/>
          </a:xfrm>
          <a:prstGeom prst="rect">
            <a:avLst/>
          </a:prstGeom>
        </p:spPr>
      </p:pic>
      <p:pic>
        <p:nvPicPr>
          <p:cNvPr id="9218" name="Picture 2" descr="C:\Users\DC\Pictures\p_00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" y="1905000"/>
            <a:ext cx="3445669" cy="459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C\Pictures\P10903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6"/>
          <a:stretch/>
        </p:blipFill>
        <p:spPr bwMode="auto">
          <a:xfrm>
            <a:off x="4267200" y="1905000"/>
            <a:ext cx="2425229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92429" y="1905000"/>
            <a:ext cx="2146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Resource</a:t>
            </a:r>
          </a:p>
          <a:p>
            <a:r>
              <a:rPr lang="en-US" dirty="0" smtClean="0"/>
              <a:t>Reuse</a:t>
            </a:r>
          </a:p>
          <a:p>
            <a:r>
              <a:rPr lang="en-US" dirty="0" smtClean="0"/>
              <a:t>DIY Technology</a:t>
            </a:r>
          </a:p>
          <a:p>
            <a:r>
              <a:rPr lang="en-US" dirty="0" smtClean="0"/>
              <a:t>Electronics &amp;</a:t>
            </a:r>
          </a:p>
          <a:p>
            <a:r>
              <a:rPr lang="en-US" dirty="0" smtClean="0"/>
              <a:t>Audio Engineering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Citrus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6"/>
          <a:stretch/>
        </p:blipFill>
        <p:spPr>
          <a:xfrm>
            <a:off x="3236291" y="1600200"/>
            <a:ext cx="1865909" cy="2819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01" y="1600200"/>
            <a:ext cx="3651199" cy="6491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828800"/>
            <a:ext cx="2667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Lemon Powered LED Dream </a:t>
            </a:r>
            <a:r>
              <a:rPr lang="en-US" dirty="0" smtClean="0"/>
              <a:t>catcher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Finding </a:t>
            </a:r>
            <a:r>
              <a:rPr lang="en-US" sz="1600" dirty="0"/>
              <a:t>recycled materials (paper, material, wood, feathers, </a:t>
            </a:r>
            <a:r>
              <a:rPr lang="en-US" sz="1600" dirty="0" smtClean="0"/>
              <a:t>metals)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Metals</a:t>
            </a:r>
            <a:r>
              <a:rPr lang="en-US" sz="1600" dirty="0"/>
              <a:t>, and natural materials as conductors (how many volts does a lemon have</a:t>
            </a:r>
            <a:r>
              <a:rPr lang="en-US" sz="1600" dirty="0" smtClean="0"/>
              <a:t>?)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History </a:t>
            </a:r>
            <a:r>
              <a:rPr lang="en-US" sz="1600" dirty="0"/>
              <a:t>of Dream catchers</a:t>
            </a:r>
            <a:r>
              <a:rPr lang="en-US" sz="1600" dirty="0" smtClean="0"/>
              <a:t>/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/>
              <a:t>Re-appropriating history and </a:t>
            </a:r>
            <a:r>
              <a:rPr lang="en-US" sz="1600" dirty="0" smtClean="0"/>
              <a:t>art.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Sustainable </a:t>
            </a:r>
            <a:r>
              <a:rPr lang="en-US" sz="1600" dirty="0"/>
              <a:t>practices, alternative </a:t>
            </a:r>
            <a:r>
              <a:rPr lang="en-US" sz="1600" dirty="0" smtClean="0"/>
              <a:t>energy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0"/>
            <a:ext cx="1548132" cy="16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C\Pictures\imersa_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96068"/>
            <a:ext cx="12858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C\Pictures\cuScienceDiscovery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2" y="5406075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DC\Pictures\STEM-AcolorLOG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77" y="990600"/>
            <a:ext cx="5588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DC\Pictures\unm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352" y="5334000"/>
            <a:ext cx="1221262" cy="93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DC\Pictures\cu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06075"/>
            <a:ext cx="1320477" cy="143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4278" y="3124200"/>
            <a:ext cx="549061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hlinkClick r:id="rId7"/>
              </a:rPr>
              <a:t>http://stem-a.org</a:t>
            </a:r>
            <a:endParaRPr lang="en-US" sz="4000" b="1" dirty="0" smtClean="0"/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Jane Crayton</a:t>
            </a:r>
          </a:p>
          <a:p>
            <a:pPr algn="ctr"/>
            <a:r>
              <a:rPr lang="en-US" sz="2800" b="1" dirty="0" smtClean="0"/>
              <a:t>jcrayton@stem-a.org</a:t>
            </a:r>
          </a:p>
        </p:txBody>
      </p:sp>
      <p:pic>
        <p:nvPicPr>
          <p:cNvPr id="10249" name="Picture 9" descr="C:\Users\DC\Desktop\ARTSLab-logo-180x5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271614"/>
            <a:ext cx="17145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DC\Pictures\DMNS_3_Line_RG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91294"/>
            <a:ext cx="2490023" cy="86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7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+ 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Creative critical action with STEM-A (Science, Technology, Engineering and Math through Art) is a philosophy which integrates exploration of STEM subjects through art inquiry. This approach to STEM education creates space for the instructor to include ethical, radical and inventive approaches to educating students.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r="1835"/>
          <a:stretch>
            <a:fillRect/>
          </a:stretch>
        </p:blipFill>
        <p:spPr>
          <a:xfrm>
            <a:off x="2858610" y="838201"/>
            <a:ext cx="5904390" cy="5500456"/>
          </a:xfrm>
        </p:spPr>
      </p:pic>
    </p:spTree>
    <p:extLst>
      <p:ext uri="{BB962C8B-B14F-4D97-AF65-F5344CB8AC3E}">
        <p14:creationId xmlns:p14="http://schemas.microsoft.com/office/powerpoint/2010/main" val="23235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057400" cy="1264920"/>
          </a:xfrm>
        </p:spPr>
        <p:txBody>
          <a:bodyPr/>
          <a:lstStyle/>
          <a:p>
            <a:r>
              <a:rPr lang="en-US" dirty="0" smtClean="0"/>
              <a:t>Innovation</a:t>
            </a:r>
            <a:br>
              <a:rPr lang="en-US" dirty="0" smtClean="0"/>
            </a:br>
            <a:r>
              <a:rPr lang="en-US" dirty="0" smtClean="0"/>
              <a:t>Nation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Innovation is the most prized human dexterity, and STEM education is a critical component of societies to produce innovative products.</a:t>
            </a:r>
            <a:endParaRPr lang="en-US" dirty="0"/>
          </a:p>
        </p:txBody>
      </p:sp>
      <p:pic>
        <p:nvPicPr>
          <p:cNvPr id="2051" name="Picture 3" descr="C:\Users\DC\Pictures\207151main_vonbraun-kenne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1"/>
            <a:ext cx="5257800" cy="40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" b="3381"/>
          <a:stretch>
            <a:fillRect/>
          </a:stretch>
        </p:blipFill>
        <p:spPr>
          <a:xfrm>
            <a:off x="3352800" y="876301"/>
            <a:ext cx="5234935" cy="4876800"/>
          </a:xfrm>
        </p:spPr>
      </p:pic>
    </p:spTree>
    <p:extLst>
      <p:ext uri="{BB962C8B-B14F-4D97-AF65-F5344CB8AC3E}">
        <p14:creationId xmlns:p14="http://schemas.microsoft.com/office/powerpoint/2010/main" val="292505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Global_ism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However as global economies emerge in our post-Google society, facing human impacted climate change, it is critical that we radically change the face of our education system and eventually our economies, to include a broader scope of STEM innovation. </a:t>
            </a:r>
            <a:endParaRPr lang="en-US" dirty="0"/>
          </a:p>
        </p:txBody>
      </p:sp>
      <p:pic>
        <p:nvPicPr>
          <p:cNvPr id="3074" name="Picture 2" descr="C:\Users\DC\Pictures\popul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68017"/>
            <a:ext cx="4762500" cy="344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C\Pictures\globalwarminggraph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49861"/>
            <a:ext cx="47625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C\Pictures\CC-copywrong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962" y="762000"/>
            <a:ext cx="6207638" cy="620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C\Pictures\OpenHardware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888" y="761999"/>
            <a:ext cx="6297861" cy="629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36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solutions for humans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Art and diversity need to be included in STEM education to foster a sustainable community of ethical technologists who create solutions for humans beyond industry.</a:t>
            </a:r>
            <a:endParaRPr lang="en-US" dirty="0"/>
          </a:p>
          <a:p>
            <a:endParaRPr lang="en-US" dirty="0"/>
          </a:p>
        </p:txBody>
      </p:sp>
      <p:pic>
        <p:nvPicPr>
          <p:cNvPr id="4099" name="Picture 3" descr="C:\Users\DC\Pictures\banksy-caveman-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4572000" cy="42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C\Pictures\266592-03in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204377"/>
            <a:ext cx="4851400" cy="490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05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Ethics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 With the exploration of electronic arts, media and sciences, students gain valuable skills for using and working with complex STEM concepts, while integrating ethical, and critical thinking skills. </a:t>
            </a:r>
            <a:endParaRPr lang="en-US" dirty="0"/>
          </a:p>
        </p:txBody>
      </p:sp>
      <p:pic>
        <p:nvPicPr>
          <p:cNvPr id="5122" name="Picture 2" descr="C:\Users\DC\Pictures\800px-cave_crayo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57" y="762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C\Pictures\The-Ecology-Man-Sprd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826" y="2590799"/>
            <a:ext cx="3012324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7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286000" cy="1264920"/>
          </a:xfrm>
        </p:spPr>
        <p:txBody>
          <a:bodyPr/>
          <a:lstStyle/>
          <a:p>
            <a:r>
              <a:rPr lang="en-US" dirty="0" smtClean="0"/>
              <a:t>Critically Seeing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STEM acquired skills through artistic inquiry further the ability of users and creators to make educated decisions about innovative processes, products, or services; created or consumed.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14400"/>
            <a:ext cx="3681984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59" y="2143125"/>
            <a:ext cx="2374392" cy="1572445"/>
          </a:xfrm>
          <a:prstGeom prst="rect">
            <a:avLst/>
          </a:prstGeom>
        </p:spPr>
      </p:pic>
      <p:pic>
        <p:nvPicPr>
          <p:cNvPr id="11266" name="Picture 2" descr="C:\Users\DC\Pictures\navajosoup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98693"/>
            <a:ext cx="2129090" cy="30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DC\Pictures\bost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97" y="444681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DC\Pictures\pt_caveman_2005_ent-lead__200x1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69" y="2929347"/>
            <a:ext cx="25400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0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Problems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</a:p>
          <a:p>
            <a:r>
              <a:rPr lang="en-US" dirty="0" smtClean="0"/>
              <a:t>Politically Correct</a:t>
            </a:r>
          </a:p>
          <a:p>
            <a:r>
              <a:rPr lang="en-US" dirty="0" smtClean="0"/>
              <a:t>Liability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can we teach technology ethics</a:t>
            </a:r>
            <a:r>
              <a:rPr lang="en-US" dirty="0"/>
              <a:t>, </a:t>
            </a:r>
            <a:r>
              <a:rPr lang="en-US" dirty="0" smtClean="0"/>
              <a:t>etiquette, and safety if students are protected from every potential threat. </a:t>
            </a:r>
          </a:p>
          <a:p>
            <a:endParaRPr lang="en-US" dirty="0"/>
          </a:p>
          <a:p>
            <a:r>
              <a:rPr lang="en-US" dirty="0" smtClean="0"/>
              <a:t>Example: Loop, Scratch, Remix in Second Life is too dangerous for students…?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371600"/>
            <a:ext cx="649778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STEM + Art = Matters</a:t>
            </a:r>
            <a:endParaRPr lang="en-US" dirty="0"/>
          </a:p>
        </p:txBody>
      </p:sp>
      <p:pic>
        <p:nvPicPr>
          <p:cNvPr id="5" name="Picture 2" descr="C:\Users\DC\Pictures\STEM-Acolor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09" y="2514600"/>
            <a:ext cx="558800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183</TotalTime>
  <Words>492</Words>
  <Application>Microsoft Office PowerPoint</Application>
  <PresentationFormat>On-screen Show (4:3)</PresentationFormat>
  <Paragraphs>59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TEACHING CREATIVE CRITICAL ACTION BEYOND ECONOMY INTO “the art of TECHNO-ECOLOGY”: Approaches in integrating technology ethics with STEM Art education </vt:lpstr>
      <vt:lpstr>STEM + Art</vt:lpstr>
      <vt:lpstr>Innovation Nation</vt:lpstr>
      <vt:lpstr>Global_ism</vt:lpstr>
      <vt:lpstr>Inclusive solutions for humans</vt:lpstr>
      <vt:lpstr>Next Generation Ethics</vt:lpstr>
      <vt:lpstr>Critically Seeing</vt:lpstr>
      <vt:lpstr>Implementation Problems</vt:lpstr>
      <vt:lpstr>STEM + Art = Matters</vt:lpstr>
      <vt:lpstr>Digital Photography: Art of techno-ecology</vt:lpstr>
      <vt:lpstr>PowerPoint Presentation</vt:lpstr>
      <vt:lpstr>Immersive Landscapes: Digital Panoramic Photography for the fulldome</vt:lpstr>
      <vt:lpstr>Immersive Landscapes: Student fulldome photography</vt:lpstr>
      <vt:lpstr>Circuit Bending</vt:lpstr>
      <vt:lpstr>E-Instrumental: Electric cigarbox guitar and amp building</vt:lpstr>
      <vt:lpstr>Citrus Circuits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CREATIVE CRITICAL ACTION BEYOND ECONOMY INTO “the art of TECHNO-ECOLOGY”: Approaches in integrating technology ethics with STEM Art education</dc:title>
  <dc:creator>DC</dc:creator>
  <cp:lastModifiedBy>DC</cp:lastModifiedBy>
  <cp:revision>25</cp:revision>
  <dcterms:created xsi:type="dcterms:W3CDTF">2012-01-17T04:05:23Z</dcterms:created>
  <dcterms:modified xsi:type="dcterms:W3CDTF">2012-01-17T16:50:20Z</dcterms:modified>
</cp:coreProperties>
</file>